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1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9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6A41-0AF3-4D77-B78D-A0EE2A6F0BD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3855-4C9E-4D51-A547-86887994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nowabouthealth.com/wp-content/uploads/2010/06/oxygen_log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meostasis_-_Extreme_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>
            <a:off x="533400" y="-609600"/>
            <a:ext cx="8077200" cy="662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Unit 1, Pt 3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Maintaining Homeostasis</a:t>
            </a:r>
          </a:p>
        </p:txBody>
      </p:sp>
    </p:spTree>
    <p:extLst>
      <p:ext uri="{BB962C8B-B14F-4D97-AF65-F5344CB8AC3E}">
        <p14:creationId xmlns:p14="http://schemas.microsoft.com/office/powerpoint/2010/main" val="1018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358063" y="6019800"/>
            <a:ext cx="163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6BA12F"/>
                </a:solidFill>
                <a:latin typeface="Arial" panose="020B0604020202020204" pitchFamily="34" charset="0"/>
              </a:rPr>
              <a:t>Figure 1.4, step 3</a:t>
            </a:r>
          </a:p>
        </p:txBody>
      </p:sp>
      <p:pic>
        <p:nvPicPr>
          <p:cNvPr id="35843" name="Picture 4" descr="01_04Figure1&amp;3-7.jpg                                           000447CA&#10;Maxtor 300                     BFF2A1C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30188"/>
            <a:ext cx="68532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009650" y="2768600"/>
            <a:ext cx="11064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detected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by receptor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847725" y="4175125"/>
            <a:ext cx="10064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Stimulus: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Produces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 variable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1295400" y="152400"/>
            <a:ext cx="1336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Input: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sent along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afferent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(“a” before “e”)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pathway to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504950" y="1809750"/>
            <a:ext cx="1738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Receptor (sensor)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3516313" y="4718050"/>
            <a:ext cx="1616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(in homeostasis)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4167188" y="339725"/>
            <a:ext cx="7223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center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 rot="1475061">
            <a:off x="2808288" y="426402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 rot="1475061">
            <a:off x="5091113" y="5499100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6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7358063" y="6019800"/>
            <a:ext cx="163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6BA12F"/>
                </a:solidFill>
                <a:latin typeface="Arial" panose="020B0604020202020204" pitchFamily="34" charset="0"/>
              </a:rPr>
              <a:t>Figure 1.4, step 4</a:t>
            </a:r>
          </a:p>
        </p:txBody>
      </p:sp>
      <p:pic>
        <p:nvPicPr>
          <p:cNvPr id="36867" name="Picture 4" descr="01_04Figure1&amp;3-7.jpg                                           000447CA&#10;Maxtor 300                     BFF2A1C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30188"/>
            <a:ext cx="68532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009650" y="2768600"/>
            <a:ext cx="11064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detected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by receptor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847725" y="4175125"/>
            <a:ext cx="10064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Stimulus: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Produces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 variable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330325" y="228600"/>
            <a:ext cx="11191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Input: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sent along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afferent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pathway to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504950" y="1809750"/>
            <a:ext cx="1738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Receptor (sensor)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6299200" y="1746250"/>
            <a:ext cx="768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Effector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3516313" y="4718050"/>
            <a:ext cx="1616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(in homeostasis)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6492875" y="152400"/>
            <a:ext cx="16605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Output: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Information sent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along efferent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(“a” before “e”)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pathway to activate</a:t>
            </a: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4167188" y="339725"/>
            <a:ext cx="7223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center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 rot="1475061">
            <a:off x="2808288" y="426402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 rot="1475061">
            <a:off x="5091113" y="5499100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5715000" y="6553200"/>
            <a:ext cx="156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6BA12F"/>
                </a:solidFill>
                <a:latin typeface="Arial" panose="020B0604020202020204" pitchFamily="34" charset="0"/>
              </a:rPr>
              <a:t>Figure 1.4, step 5</a:t>
            </a:r>
          </a:p>
        </p:txBody>
      </p:sp>
      <p:pic>
        <p:nvPicPr>
          <p:cNvPr id="37891" name="Picture 4" descr="01_04Figure1&amp;3-7.jpg                                           000447CA&#10;Maxtor 300                     BFF2A1C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30188"/>
            <a:ext cx="68532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009650" y="2768600"/>
            <a:ext cx="11064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detected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by receptor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847725" y="4175125"/>
            <a:ext cx="10064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Stimulus: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Produces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 variable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330325" y="228600"/>
            <a:ext cx="11191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Input: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sent along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afferent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pathway to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1504950" y="1809750"/>
            <a:ext cx="1738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Receptor (sensor)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6299200" y="1746250"/>
            <a:ext cx="768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Effector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516313" y="4718050"/>
            <a:ext cx="1616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(in homeostasis)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6858000" y="4108450"/>
            <a:ext cx="12954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Response of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effector feeds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back to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influence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magnitude of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stimulus and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returns variable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to homeostasis</a:t>
            </a: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6492875" y="434975"/>
            <a:ext cx="18764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Output: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Information sent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along efferent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pathway to activate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4167188" y="339725"/>
            <a:ext cx="7223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center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 rot="1475061">
            <a:off x="2808288" y="426402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 rot="1475061">
            <a:off x="5091113" y="5499100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88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Maintaining Homeostasis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24000"/>
            <a:ext cx="7543800" cy="48006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The body communicates through neural (</a:t>
            </a:r>
            <a:r>
              <a:rPr lang="en-US" altLang="en-US" sz="2000" b="1" smtClean="0">
                <a:solidFill>
                  <a:srgbClr val="009900"/>
                </a:solidFill>
              </a:rPr>
              <a:t>Nervous System</a:t>
            </a:r>
            <a:r>
              <a:rPr lang="en-US" altLang="en-US" sz="2000" smtClean="0"/>
              <a:t>) &amp; hormonal (</a:t>
            </a:r>
            <a:r>
              <a:rPr lang="en-US" altLang="en-US" sz="2000" b="1" smtClean="0">
                <a:solidFill>
                  <a:srgbClr val="009900"/>
                </a:solidFill>
              </a:rPr>
              <a:t>Endocrine System</a:t>
            </a:r>
            <a:r>
              <a:rPr lang="en-US" altLang="en-US" sz="2000" smtClean="0"/>
              <a:t>) control systems</a:t>
            </a:r>
          </a:p>
          <a:p>
            <a:pPr lvl="1" eaLnBrk="1" hangingPunct="1"/>
            <a:r>
              <a:rPr lang="en-US" altLang="en-US" sz="2200" b="1" smtClean="0">
                <a:solidFill>
                  <a:srgbClr val="800080"/>
                </a:solidFill>
              </a:rPr>
              <a:t>Receptor</a:t>
            </a:r>
          </a:p>
          <a:p>
            <a:pPr lvl="2" eaLnBrk="1" hangingPunct="1"/>
            <a:r>
              <a:rPr lang="en-US" altLang="en-US" smtClean="0">
                <a:solidFill>
                  <a:srgbClr val="800080"/>
                </a:solidFill>
              </a:rPr>
              <a:t>Responds </a:t>
            </a:r>
            <a:r>
              <a:rPr lang="en-US" altLang="en-US" smtClean="0"/>
              <a:t>to changes in the environment (stimuli)</a:t>
            </a:r>
          </a:p>
          <a:p>
            <a:pPr lvl="2" eaLnBrk="1" hangingPunct="1"/>
            <a:r>
              <a:rPr lang="en-US" altLang="en-US" smtClean="0">
                <a:solidFill>
                  <a:srgbClr val="800080"/>
                </a:solidFill>
              </a:rPr>
              <a:t>Sends information </a:t>
            </a:r>
            <a:r>
              <a:rPr lang="en-US" altLang="en-US" smtClean="0"/>
              <a:t>to control center</a:t>
            </a:r>
          </a:p>
          <a:p>
            <a:pPr lvl="2" eaLnBrk="1" hangingPunct="1"/>
            <a:endParaRPr lang="en-US" altLang="en-US" sz="500" smtClean="0"/>
          </a:p>
          <a:p>
            <a:pPr lvl="1" eaLnBrk="1" hangingPunct="1"/>
            <a:r>
              <a:rPr lang="en-US" altLang="en-US" sz="2200" b="1" smtClean="0">
                <a:solidFill>
                  <a:srgbClr val="0000FF"/>
                </a:solidFill>
              </a:rPr>
              <a:t>Control center</a:t>
            </a:r>
          </a:p>
          <a:p>
            <a:pPr lvl="2" eaLnBrk="1" hangingPunct="1"/>
            <a:r>
              <a:rPr lang="en-US" altLang="en-US" smtClean="0"/>
              <a:t>Determines set point (threshold)</a:t>
            </a:r>
          </a:p>
          <a:p>
            <a:pPr lvl="2" eaLnBrk="1" hangingPunct="1"/>
            <a:r>
              <a:rPr lang="en-US" altLang="en-US" smtClean="0">
                <a:solidFill>
                  <a:srgbClr val="0000FF"/>
                </a:solidFill>
              </a:rPr>
              <a:t>Analyzes</a:t>
            </a:r>
            <a:r>
              <a:rPr lang="en-US" altLang="en-US" smtClean="0"/>
              <a:t> information</a:t>
            </a:r>
          </a:p>
          <a:p>
            <a:pPr lvl="2" eaLnBrk="1" hangingPunct="1"/>
            <a:r>
              <a:rPr lang="en-US" altLang="en-US" smtClean="0">
                <a:solidFill>
                  <a:srgbClr val="0000FF"/>
                </a:solidFill>
              </a:rPr>
              <a:t>Determines</a:t>
            </a:r>
            <a:r>
              <a:rPr lang="en-US" altLang="en-US" smtClean="0"/>
              <a:t> appropriate </a:t>
            </a:r>
            <a:r>
              <a:rPr lang="en-US" altLang="en-US" smtClean="0">
                <a:solidFill>
                  <a:srgbClr val="0000FF"/>
                </a:solidFill>
              </a:rPr>
              <a:t>response</a:t>
            </a:r>
          </a:p>
          <a:p>
            <a:pPr lvl="2" eaLnBrk="1" hangingPunct="1"/>
            <a:endParaRPr lang="en-US" altLang="en-US" sz="50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2200" b="1" smtClean="0">
                <a:solidFill>
                  <a:srgbClr val="F63F1B"/>
                </a:solidFill>
              </a:rPr>
              <a:t>Effector</a:t>
            </a:r>
          </a:p>
          <a:p>
            <a:pPr lvl="2" eaLnBrk="1" hangingPunct="1"/>
            <a:r>
              <a:rPr lang="en-US" altLang="en-US" smtClean="0"/>
              <a:t>Provides a </a:t>
            </a:r>
            <a:r>
              <a:rPr lang="en-US" altLang="en-US" smtClean="0">
                <a:solidFill>
                  <a:srgbClr val="FF0000"/>
                </a:solidFill>
              </a:rPr>
              <a:t>means for response</a:t>
            </a:r>
            <a:r>
              <a:rPr lang="en-US" altLang="en-US" smtClean="0"/>
              <a:t> to                                        the stimulus</a:t>
            </a:r>
          </a:p>
        </p:txBody>
      </p:sp>
      <p:pic>
        <p:nvPicPr>
          <p:cNvPr id="38916" name="Picture 5" descr="http://www.lionden.com/graphics/AP/feeback-loop-thermost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31464" y="4343400"/>
            <a:ext cx="1460656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3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Receptor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77840" y="5638800"/>
            <a:ext cx="2246128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3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Control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8155" y="4351606"/>
            <a:ext cx="1297150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3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Effector</a:t>
            </a:r>
          </a:p>
        </p:txBody>
      </p:sp>
    </p:spTree>
    <p:extLst>
      <p:ext uri="{BB962C8B-B14F-4D97-AF65-F5344CB8AC3E}">
        <p14:creationId xmlns:p14="http://schemas.microsoft.com/office/powerpoint/2010/main" val="219150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7239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Feedback Mechanisms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219200"/>
            <a:ext cx="8224838" cy="51054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009999"/>
                </a:solidFill>
              </a:rPr>
              <a:t>Negative feedback</a:t>
            </a:r>
            <a:r>
              <a:rPr lang="en-US" altLang="en-US" b="1" smtClean="0">
                <a:solidFill>
                  <a:srgbClr val="009999"/>
                </a:solidFill>
              </a:rPr>
              <a:t> </a:t>
            </a:r>
            <a:r>
              <a:rPr lang="en-US" altLang="en-US" i="1" smtClean="0">
                <a:solidFill>
                  <a:srgbClr val="009999"/>
                </a:solidFill>
              </a:rPr>
              <a:t>(ALWAYS A GOOD THING!!! </a:t>
            </a:r>
            <a:r>
              <a:rPr lang="en-US" altLang="en-US" smtClean="0">
                <a:solidFill>
                  <a:srgbClr val="009999"/>
                </a:solidFill>
                <a:sym typeface="Wingdings" panose="05000000000000000000" pitchFamily="2" charset="2"/>
              </a:rPr>
              <a:t></a:t>
            </a:r>
            <a:r>
              <a:rPr lang="en-US" altLang="en-US" i="1" smtClean="0">
                <a:solidFill>
                  <a:srgbClr val="009999"/>
                </a:solidFill>
              </a:rPr>
              <a:t>)</a:t>
            </a:r>
          </a:p>
          <a:p>
            <a:pPr lvl="1" eaLnBrk="1" hangingPunct="1"/>
            <a:r>
              <a:rPr lang="en-US" altLang="en-US" sz="2000" smtClean="0"/>
              <a:t>Includes most homeostatic control mechanisms</a:t>
            </a:r>
          </a:p>
          <a:p>
            <a:pPr lvl="1" eaLnBrk="1" hangingPunct="1"/>
            <a:endParaRPr lang="en-US" altLang="en-US" sz="500" smtClean="0"/>
          </a:p>
          <a:p>
            <a:pPr lvl="1" eaLnBrk="1" hangingPunct="1"/>
            <a:r>
              <a:rPr lang="en-US" altLang="en-US" sz="2000" smtClean="0"/>
              <a:t>Shuts off the original stimulus, or reduces its                                            intensity</a:t>
            </a:r>
          </a:p>
          <a:p>
            <a:pPr lvl="1" eaLnBrk="1" hangingPunct="1"/>
            <a:endParaRPr lang="en-US" altLang="en-US" sz="500" smtClean="0"/>
          </a:p>
          <a:p>
            <a:pPr lvl="1" eaLnBrk="1" hangingPunct="1"/>
            <a:r>
              <a:rPr lang="en-US" altLang="en-US" sz="2000" smtClean="0"/>
              <a:t>Works like a </a:t>
            </a:r>
            <a:r>
              <a:rPr lang="en-US" altLang="en-US" sz="2000" i="1" smtClean="0">
                <a:solidFill>
                  <a:srgbClr val="00B0F0"/>
                </a:solidFill>
              </a:rPr>
              <a:t>household thermostat</a:t>
            </a:r>
          </a:p>
          <a:p>
            <a:pPr lvl="2" eaLnBrk="1" hangingPunct="1"/>
            <a:r>
              <a:rPr lang="en-US" altLang="en-US" smtClean="0"/>
              <a:t>Increase in temperature outside =                                              increase in temperature inside</a:t>
            </a:r>
          </a:p>
          <a:p>
            <a:pPr lvl="2" eaLnBrk="1" hangingPunct="1"/>
            <a:r>
              <a:rPr lang="en-US" altLang="en-US" smtClean="0">
                <a:solidFill>
                  <a:schemeClr val="accent2"/>
                </a:solidFill>
              </a:rPr>
              <a:t>Thermostat</a:t>
            </a:r>
            <a:r>
              <a:rPr lang="en-US" altLang="en-US" smtClean="0"/>
              <a:t> senses increasing temperature </a:t>
            </a:r>
          </a:p>
          <a:p>
            <a:pPr lvl="2" eaLnBrk="1" hangingPunct="1"/>
            <a:r>
              <a:rPr lang="en-US" altLang="en-US" smtClean="0"/>
              <a:t>Thermostat turns </a:t>
            </a:r>
            <a:r>
              <a:rPr lang="en-US" altLang="en-US" smtClean="0">
                <a:solidFill>
                  <a:srgbClr val="FF0000"/>
                </a:solidFill>
              </a:rPr>
              <a:t>fan/air conditioner</a:t>
            </a:r>
            <a:r>
              <a:rPr lang="en-US" altLang="en-US" smtClean="0"/>
              <a:t> on</a:t>
            </a:r>
          </a:p>
          <a:p>
            <a:pPr lvl="2" eaLnBrk="1" hangingPunct="1"/>
            <a:r>
              <a:rPr lang="en-US" altLang="en-US" smtClean="0"/>
              <a:t>Inside temperature decreases</a:t>
            </a:r>
          </a:p>
          <a:p>
            <a:pPr lvl="2" eaLnBrk="1" hangingPunct="1"/>
            <a:r>
              <a:rPr lang="en-US" altLang="en-US" smtClean="0"/>
              <a:t>Regulation of body temperature -                                      </a:t>
            </a:r>
            <a:r>
              <a:rPr lang="en-US" altLang="en-US" i="1" u="sng" smtClean="0">
                <a:solidFill>
                  <a:srgbClr val="F63F1B"/>
                </a:solidFill>
              </a:rPr>
              <a:t>thermoregulation</a:t>
            </a:r>
          </a:p>
        </p:txBody>
      </p:sp>
      <p:pic>
        <p:nvPicPr>
          <p:cNvPr id="39940" name="Picture 2" descr="http://www.sucasamagazine.com/Winter_2006/images/Thermos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6828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http://home.earthlink.net/~dayvdanls/graph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876800"/>
            <a:ext cx="3349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1905000" y="6103938"/>
            <a:ext cx="3429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i="1">
                <a:latin typeface="Arial" panose="020B0604020202020204" pitchFamily="34" charset="0"/>
              </a:rPr>
              <a:t>Graph showing example of </a:t>
            </a:r>
            <a:r>
              <a:rPr lang="en-US" altLang="en-US" sz="1900" b="1" i="1">
                <a:solidFill>
                  <a:srgbClr val="0000FF"/>
                </a:solidFill>
                <a:latin typeface="Arial" panose="020B0604020202020204" pitchFamily="34" charset="0"/>
              </a:rPr>
              <a:t>negative</a:t>
            </a:r>
            <a:r>
              <a:rPr lang="en-US" altLang="en-US" sz="19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900" i="1">
                <a:latin typeface="Arial" panose="020B060402020202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739173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962" y="152400"/>
            <a:ext cx="5329238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Feedback Mechanisms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600200"/>
            <a:ext cx="8991600" cy="5257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008080"/>
                </a:solidFill>
              </a:rPr>
              <a:t>Positive feedback</a:t>
            </a:r>
            <a:r>
              <a:rPr lang="en-US" altLang="en-US" smtClean="0">
                <a:solidFill>
                  <a:srgbClr val="008080"/>
                </a:solidFill>
              </a:rPr>
              <a:t> </a:t>
            </a:r>
          </a:p>
          <a:p>
            <a:pPr lvl="1" eaLnBrk="1" hangingPunct="1"/>
            <a:r>
              <a:rPr lang="en-US" altLang="en-US" sz="2000" smtClean="0"/>
              <a:t>Increases the original stimulus to push                                                           the variable farther</a:t>
            </a:r>
            <a:endParaRPr lang="en-US" altLang="en-US" sz="2000" i="1" smtClean="0">
              <a:solidFill>
                <a:srgbClr val="008080"/>
              </a:solidFill>
            </a:endParaRPr>
          </a:p>
          <a:p>
            <a:pPr lvl="1" eaLnBrk="1" hangingPunct="1"/>
            <a:r>
              <a:rPr lang="en-US" altLang="en-US" sz="2000" i="1" smtClean="0">
                <a:solidFill>
                  <a:srgbClr val="0000FF"/>
                </a:solidFill>
              </a:rPr>
              <a:t>In the body, THIS IS </a:t>
            </a:r>
            <a:r>
              <a:rPr lang="en-US" altLang="en-US" sz="2000" b="1" i="1" smtClean="0">
                <a:solidFill>
                  <a:srgbClr val="0000FF"/>
                </a:solidFill>
              </a:rPr>
              <a:t>NOT</a:t>
            </a:r>
            <a:r>
              <a:rPr lang="en-US" altLang="en-US" sz="2000" i="1" smtClean="0">
                <a:solidFill>
                  <a:srgbClr val="0000FF"/>
                </a:solidFill>
              </a:rPr>
              <a:t> A GOOD THING in fact it is                                                a sign of something VERY BAD                                       except…)</a:t>
            </a:r>
          </a:p>
          <a:p>
            <a:pPr lvl="1" eaLnBrk="1" hangingPunct="1"/>
            <a:r>
              <a:rPr lang="en-US" altLang="en-US" sz="2000" smtClean="0"/>
              <a:t>In the body, this only occurs in </a:t>
            </a:r>
            <a:r>
              <a:rPr lang="en-US" altLang="en-US" sz="2000" smtClean="0">
                <a:solidFill>
                  <a:srgbClr val="FF0000"/>
                </a:solidFill>
              </a:rPr>
              <a:t>blood clotting </a:t>
            </a:r>
            <a:r>
              <a:rPr lang="en-US" altLang="en-US" sz="2000" smtClean="0"/>
              <a:t>&amp;                                      during birth (</a:t>
            </a:r>
            <a:r>
              <a:rPr lang="en-US" altLang="en-US" sz="2000" smtClean="0">
                <a:solidFill>
                  <a:srgbClr val="FF6600"/>
                </a:solidFill>
              </a:rPr>
              <a:t>labor contractions</a:t>
            </a:r>
            <a:r>
              <a:rPr lang="en-US" altLang="en-US" sz="2000" smtClean="0"/>
              <a:t>)</a:t>
            </a:r>
          </a:p>
        </p:txBody>
      </p:sp>
      <p:pic>
        <p:nvPicPr>
          <p:cNvPr id="40964" name="Picture 2" descr="http://www.patana.ac.th/secondary/SCience/IBtopics/IB%20Human(05)/Pic5.7/bi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0"/>
            <a:ext cx="35099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http://images.medicinenet.com/images/illustrations/blood_c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r="8725"/>
          <a:stretch>
            <a:fillRect/>
          </a:stretch>
        </p:blipFill>
        <p:spPr bwMode="auto">
          <a:xfrm>
            <a:off x="7010400" y="2743200"/>
            <a:ext cx="1944688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http://www.skepticalscience.com/pics/2_OLRp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4267200"/>
            <a:ext cx="4711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244475" y="5227638"/>
            <a:ext cx="17367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i="1">
                <a:latin typeface="Arial" panose="020B0604020202020204" pitchFamily="34" charset="0"/>
              </a:rPr>
              <a:t>Graph showing example of </a:t>
            </a:r>
            <a:r>
              <a:rPr lang="en-US" altLang="en-US" sz="1900" b="1" i="1">
                <a:solidFill>
                  <a:srgbClr val="FF0000"/>
                </a:solidFill>
                <a:latin typeface="Arial" panose="020B0604020202020204" pitchFamily="34" charset="0"/>
              </a:rPr>
              <a:t>positive</a:t>
            </a:r>
            <a:r>
              <a:rPr lang="en-US" altLang="en-US" sz="1900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900" i="1">
                <a:latin typeface="Arial" panose="020B060402020202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469408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5329238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Feedback Mechanisms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524000"/>
            <a:ext cx="89916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008080"/>
                </a:solidFill>
              </a:rPr>
              <a:t>Positive feedback</a:t>
            </a:r>
          </a:p>
          <a:p>
            <a:pPr lvl="2" eaLnBrk="1" hangingPunct="1"/>
            <a:r>
              <a:rPr lang="en-US" altLang="en-US" sz="2600" b="1" smtClean="0">
                <a:solidFill>
                  <a:srgbClr val="FF0000"/>
                </a:solidFill>
              </a:rPr>
              <a:t>Blood clotting</a:t>
            </a:r>
            <a:r>
              <a:rPr lang="en-US" altLang="en-US" sz="2600" smtClean="0"/>
              <a:t>:  </a:t>
            </a:r>
          </a:p>
          <a:p>
            <a:pPr lvl="3" eaLnBrk="1" hangingPunct="1"/>
            <a:r>
              <a:rPr lang="en-US" altLang="en-US" smtClean="0"/>
              <a:t>Injured tissue releases signal                                                          chemicals that activate platelets in blood</a:t>
            </a:r>
          </a:p>
          <a:p>
            <a:pPr lvl="3" eaLnBrk="1" hangingPunct="1"/>
            <a:r>
              <a:rPr lang="en-US" altLang="en-US" smtClean="0"/>
              <a:t>Activated platelets release chemicals to activate                                             more platelets</a:t>
            </a:r>
          </a:p>
          <a:p>
            <a:pPr lvl="3" eaLnBrk="1" hangingPunct="1"/>
            <a:r>
              <a:rPr lang="en-US" altLang="en-US" smtClean="0"/>
              <a:t>Causes rapid cascade &amp; formation of blood clot</a:t>
            </a:r>
          </a:p>
          <a:p>
            <a:pPr lvl="2" eaLnBrk="1" hangingPunct="1"/>
            <a:r>
              <a:rPr lang="en-US" altLang="en-US" sz="2600" b="1" smtClean="0">
                <a:solidFill>
                  <a:srgbClr val="FF6600"/>
                </a:solidFill>
              </a:rPr>
              <a:t>Labor contractions</a:t>
            </a:r>
            <a:r>
              <a:rPr lang="en-US" altLang="en-US" sz="2600" smtClean="0"/>
              <a:t>:  </a:t>
            </a:r>
          </a:p>
          <a:p>
            <a:pPr lvl="3" eaLnBrk="1" hangingPunct="1"/>
            <a:r>
              <a:rPr lang="en-US" altLang="en-US" smtClean="0"/>
              <a:t>When a contraction occurs, the hormone oxytocin                                      is released into the body</a:t>
            </a:r>
          </a:p>
          <a:p>
            <a:pPr lvl="3" eaLnBrk="1" hangingPunct="1"/>
            <a:r>
              <a:rPr lang="en-US" altLang="en-US" smtClean="0"/>
              <a:t>Oxytocin stimulates further contractions</a:t>
            </a:r>
          </a:p>
          <a:p>
            <a:pPr lvl="3" eaLnBrk="1" hangingPunct="1"/>
            <a:r>
              <a:rPr lang="en-US" altLang="en-US" smtClean="0"/>
              <a:t>Contractions increase in amplitude &amp; frequency                                 </a:t>
            </a:r>
          </a:p>
        </p:txBody>
      </p:sp>
      <p:pic>
        <p:nvPicPr>
          <p:cNvPr id="41988" name="Picture 2" descr="http://www.patana.ac.th/secondary/SCience/IBtopics/IB%20Human(05)/Pic5.7/bi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0"/>
            <a:ext cx="35099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http://images.medicinenet.com/images/illustrations/blood_c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r="8725"/>
          <a:stretch>
            <a:fillRect/>
          </a:stretch>
        </p:blipFill>
        <p:spPr bwMode="auto">
          <a:xfrm>
            <a:off x="7010400" y="2743200"/>
            <a:ext cx="1944688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81000"/>
            <a:ext cx="8368939" cy="609397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???s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on 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Positive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or 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Negative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Feedback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Mechanisms?</a:t>
            </a:r>
          </a:p>
          <a:p>
            <a:pPr algn="ctr" eaLnBrk="1" hangingPunct="1">
              <a:defRPr/>
            </a:pP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???s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on 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Homeostasis</a:t>
            </a:r>
            <a:r>
              <a:rPr lang="en-US" sz="6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78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96240"/>
            <a:ext cx="5410200" cy="18897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Homeostasis –</a:t>
            </a:r>
            <a:br>
              <a:rPr lang="en-US" sz="4400" dirty="0" smtClean="0"/>
            </a:br>
            <a:r>
              <a:rPr lang="en-US" sz="4400" dirty="0" smtClean="0"/>
              <a:t>Necessary Life Functions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286000"/>
            <a:ext cx="7767638" cy="4495800"/>
          </a:xfrm>
        </p:spPr>
        <p:txBody>
          <a:bodyPr/>
          <a:lstStyle/>
          <a:p>
            <a:pPr eaLnBrk="1" hangingPunct="1"/>
            <a:r>
              <a:rPr lang="en-US" altLang="en-US" sz="3200" i="1" smtClean="0">
                <a:solidFill>
                  <a:srgbClr val="F63F1B"/>
                </a:solidFill>
              </a:rPr>
              <a:t>What defines all living                          organisms?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Maintain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33CC"/>
                </a:solidFill>
              </a:rPr>
              <a:t>boundaries</a:t>
            </a:r>
          </a:p>
          <a:p>
            <a:pPr lvl="1" eaLnBrk="1" hangingPunct="1"/>
            <a:r>
              <a:rPr lang="en-US" altLang="en-US" smtClean="0">
                <a:solidFill>
                  <a:srgbClr val="0000FF"/>
                </a:solidFill>
              </a:rPr>
              <a:t>Movement</a:t>
            </a:r>
          </a:p>
          <a:p>
            <a:pPr lvl="2" eaLnBrk="1" hangingPunct="1"/>
            <a:r>
              <a:rPr lang="en-US" altLang="en-US" smtClean="0"/>
              <a:t>Locomotion</a:t>
            </a:r>
          </a:p>
          <a:p>
            <a:pPr lvl="2" eaLnBrk="1" hangingPunct="1"/>
            <a:r>
              <a:rPr lang="en-US" altLang="en-US" smtClean="0"/>
              <a:t>Movement of substances</a:t>
            </a:r>
          </a:p>
          <a:p>
            <a:pPr lvl="1" eaLnBrk="1" hangingPunct="1"/>
            <a:r>
              <a:rPr lang="en-US" altLang="en-US" smtClean="0">
                <a:solidFill>
                  <a:srgbClr val="7030A0"/>
                </a:solidFill>
              </a:rPr>
              <a:t>Responsiveness</a:t>
            </a:r>
          </a:p>
          <a:p>
            <a:pPr lvl="2" eaLnBrk="1" hangingPunct="1"/>
            <a:r>
              <a:rPr lang="en-US" altLang="en-US" smtClean="0"/>
              <a:t>Ability to sense changes &amp; react</a:t>
            </a:r>
          </a:p>
          <a:p>
            <a:pPr lvl="1" eaLnBrk="1" hangingPunct="1"/>
            <a:r>
              <a:rPr lang="en-US" altLang="en-US" smtClean="0">
                <a:solidFill>
                  <a:srgbClr val="996633"/>
                </a:solidFill>
              </a:rPr>
              <a:t>Digestion</a:t>
            </a:r>
          </a:p>
          <a:p>
            <a:pPr lvl="2" eaLnBrk="1" hangingPunct="1"/>
            <a:r>
              <a:rPr lang="en-US" altLang="en-US" smtClean="0"/>
              <a:t>Break-down &amp; absorption of nutrients</a:t>
            </a:r>
          </a:p>
        </p:txBody>
      </p:sp>
      <p:pic>
        <p:nvPicPr>
          <p:cNvPr id="27652" name="Picture 4" descr="C:\Documents and Settings\KEVIN CROZIER\My Documents\My Pictures\Estes Park CO Trip, 6-27 - 7-3-09\44 Estes Park CO Trip, 6-27 - 7-3-09.jpg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8496" b="23529"/>
          <a:stretch>
            <a:fillRect/>
          </a:stretch>
        </p:blipFill>
        <p:spPr bwMode="auto">
          <a:xfrm>
            <a:off x="5257800" y="0"/>
            <a:ext cx="38862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724400" y="2971800"/>
            <a:ext cx="762000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943600" y="762000"/>
            <a:ext cx="685800" cy="304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7127875" y="2438400"/>
            <a:ext cx="762000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4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Homeostasis –</a:t>
            </a:r>
            <a:br>
              <a:rPr lang="en-US" sz="4400" dirty="0" smtClean="0"/>
            </a:br>
            <a:r>
              <a:rPr lang="en-US" sz="4400" dirty="0" smtClean="0"/>
              <a:t>Necessary Life Functions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76400"/>
            <a:ext cx="76962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i="1" smtClean="0">
                <a:solidFill>
                  <a:srgbClr val="F63F1B"/>
                </a:solidFill>
              </a:rPr>
              <a:t>What defines all living organisms?</a:t>
            </a:r>
          </a:p>
          <a:p>
            <a:pPr lvl="1" eaLnBrk="1" hangingPunct="1"/>
            <a:r>
              <a:rPr lang="en-US" altLang="en-US" smtClean="0">
                <a:solidFill>
                  <a:srgbClr val="FF9900"/>
                </a:solidFill>
              </a:rPr>
              <a:t>Metabolism</a:t>
            </a:r>
            <a:r>
              <a:rPr lang="en-US" altLang="en-US" smtClean="0"/>
              <a:t>—chemical reactions within the body</a:t>
            </a:r>
          </a:p>
          <a:p>
            <a:pPr lvl="2" eaLnBrk="1" hangingPunct="1"/>
            <a:r>
              <a:rPr lang="en-US" altLang="en-US" smtClean="0"/>
              <a:t>Produces energy</a:t>
            </a:r>
          </a:p>
          <a:p>
            <a:pPr lvl="2" eaLnBrk="1" hangingPunct="1"/>
            <a:r>
              <a:rPr lang="en-US" altLang="en-US" smtClean="0"/>
              <a:t>Makes body structures</a:t>
            </a:r>
          </a:p>
          <a:p>
            <a:pPr lvl="2" eaLnBrk="1" hangingPunct="1"/>
            <a:endParaRPr lang="en-US" altLang="en-US" sz="500" smtClean="0"/>
          </a:p>
          <a:p>
            <a:pPr lvl="1" eaLnBrk="1" hangingPunct="1"/>
            <a:r>
              <a:rPr lang="en-US" altLang="en-US" smtClean="0">
                <a:solidFill>
                  <a:srgbClr val="0000FF"/>
                </a:solidFill>
              </a:rPr>
              <a:t>Excretion</a:t>
            </a:r>
          </a:p>
          <a:p>
            <a:pPr lvl="2" eaLnBrk="1" hangingPunct="1"/>
            <a:r>
              <a:rPr lang="en-US" altLang="en-US" smtClean="0"/>
              <a:t>Eliminates waste from                                                         metabolic reactions</a:t>
            </a:r>
          </a:p>
          <a:p>
            <a:pPr lvl="2" eaLnBrk="1" hangingPunct="1"/>
            <a:endParaRPr lang="en-US" altLang="en-US" sz="500" smtClean="0"/>
          </a:p>
          <a:p>
            <a:pPr lvl="1" eaLnBrk="1" hangingPunct="1"/>
            <a:r>
              <a:rPr lang="en-US" altLang="en-US" smtClean="0">
                <a:solidFill>
                  <a:srgbClr val="800080"/>
                </a:solidFill>
              </a:rPr>
              <a:t>Reproduction</a:t>
            </a:r>
          </a:p>
          <a:p>
            <a:pPr lvl="2" eaLnBrk="1" hangingPunct="1"/>
            <a:r>
              <a:rPr lang="en-US" altLang="en-US" smtClean="0"/>
              <a:t>Produces future generations</a:t>
            </a:r>
          </a:p>
          <a:p>
            <a:pPr lvl="2" eaLnBrk="1" hangingPunct="1"/>
            <a:endParaRPr lang="en-US" altLang="en-US" sz="500" smtClean="0"/>
          </a:p>
          <a:p>
            <a:pPr lvl="1" eaLnBrk="1" hangingPunct="1"/>
            <a:r>
              <a:rPr lang="en-US" altLang="en-US" smtClean="0">
                <a:solidFill>
                  <a:srgbClr val="650011"/>
                </a:solidFill>
              </a:rPr>
              <a:t>Growth</a:t>
            </a:r>
          </a:p>
          <a:p>
            <a:pPr lvl="2" eaLnBrk="1" hangingPunct="1"/>
            <a:r>
              <a:rPr lang="en-US" altLang="en-US" smtClean="0"/>
              <a:t>Increases cell size &amp; number                                                                   of cells</a:t>
            </a:r>
          </a:p>
        </p:txBody>
      </p:sp>
      <p:pic>
        <p:nvPicPr>
          <p:cNvPr id="28676" name="Picture 4" descr="9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/>
          <a:stretch>
            <a:fillRect/>
          </a:stretch>
        </p:blipFill>
        <p:spPr bwMode="auto">
          <a:xfrm>
            <a:off x="4495800" y="2835275"/>
            <a:ext cx="4648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6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239000" cy="14325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Homeostasis – Survival Needs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706563"/>
            <a:ext cx="7696200" cy="4846637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CC0099"/>
                </a:solidFill>
              </a:rPr>
              <a:t>Nutrients</a:t>
            </a:r>
          </a:p>
          <a:p>
            <a:pPr lvl="1" eaLnBrk="1" hangingPunct="1"/>
            <a:r>
              <a:rPr lang="en-US" altLang="en-US" sz="2000" smtClean="0"/>
              <a:t>Chemicals for energy and cell building</a:t>
            </a:r>
          </a:p>
          <a:p>
            <a:pPr lvl="1" eaLnBrk="1" hangingPunct="1"/>
            <a:r>
              <a:rPr lang="en-US" altLang="en-US" sz="2000" smtClean="0"/>
              <a:t>Includes carbohydrates, proteins, lipids, vitamins &amp; minerals</a:t>
            </a:r>
          </a:p>
          <a:p>
            <a:pPr lvl="1" eaLnBrk="1" hangingPunct="1"/>
            <a:endParaRPr lang="en-US" altLang="en-US" sz="500" smtClean="0"/>
          </a:p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Oxygen</a:t>
            </a:r>
          </a:p>
          <a:p>
            <a:pPr lvl="1" eaLnBrk="1" hangingPunct="1"/>
            <a:r>
              <a:rPr lang="en-US" altLang="en-US" sz="2000" smtClean="0"/>
              <a:t>Required for chemical reactions</a:t>
            </a:r>
          </a:p>
          <a:p>
            <a:pPr lvl="1" eaLnBrk="1" hangingPunct="1"/>
            <a:endParaRPr lang="en-US" altLang="en-US" sz="500" smtClean="0"/>
          </a:p>
          <a:p>
            <a:pPr eaLnBrk="1" hangingPunct="1"/>
            <a:r>
              <a:rPr lang="en-US" altLang="en-US" sz="2000" smtClean="0">
                <a:solidFill>
                  <a:srgbClr val="0000FF"/>
                </a:solidFill>
              </a:rPr>
              <a:t>Water</a:t>
            </a:r>
          </a:p>
          <a:p>
            <a:pPr lvl="1" eaLnBrk="1" hangingPunct="1"/>
            <a:r>
              <a:rPr lang="en-US" altLang="en-US" sz="2000" smtClean="0"/>
              <a:t>60–80% of body weight</a:t>
            </a:r>
          </a:p>
          <a:p>
            <a:pPr lvl="1" eaLnBrk="1" hangingPunct="1"/>
            <a:r>
              <a:rPr lang="en-US" altLang="en-US" sz="2000" smtClean="0"/>
              <a:t>Provides for metabolic reaction</a:t>
            </a:r>
          </a:p>
          <a:p>
            <a:pPr lvl="1" eaLnBrk="1" hangingPunct="1"/>
            <a:endParaRPr lang="en-US" altLang="en-US" sz="500" smtClean="0"/>
          </a:p>
          <a:p>
            <a:pPr eaLnBrk="1" hangingPunct="1"/>
            <a:r>
              <a:rPr lang="en-US" altLang="en-US" sz="2000" smtClean="0">
                <a:solidFill>
                  <a:srgbClr val="006666"/>
                </a:solidFill>
              </a:rPr>
              <a:t>Stable body temperature</a:t>
            </a:r>
          </a:p>
          <a:p>
            <a:pPr eaLnBrk="1" hangingPunct="1"/>
            <a:endParaRPr lang="en-US" altLang="en-US" sz="500" smtClean="0">
              <a:solidFill>
                <a:srgbClr val="006666"/>
              </a:solidFill>
            </a:endParaRPr>
          </a:p>
          <a:p>
            <a:pPr eaLnBrk="1" hangingPunct="1"/>
            <a:r>
              <a:rPr lang="en-US" altLang="en-US" sz="2000" smtClean="0">
                <a:solidFill>
                  <a:srgbClr val="009999"/>
                </a:solidFill>
              </a:rPr>
              <a:t>Atmospheric pressure</a:t>
            </a:r>
            <a:r>
              <a:rPr lang="en-US" altLang="en-US" sz="2000" smtClean="0"/>
              <a:t> </a:t>
            </a:r>
          </a:p>
          <a:p>
            <a:pPr lvl="1" eaLnBrk="1" hangingPunct="1"/>
            <a:r>
              <a:rPr lang="en-US" altLang="en-US" sz="2000" smtClean="0"/>
              <a:t>Must be appropriate</a:t>
            </a:r>
          </a:p>
        </p:txBody>
      </p:sp>
      <p:pic>
        <p:nvPicPr>
          <p:cNvPr id="2970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1828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4.bp.blogspot.com/_Ds6SjhZPiB0/TElruPdB-BI/AAAAAAAAAfo/zUzoM_6_ERI/s1600/img_101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06700"/>
            <a:ext cx="27432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w.liquidsculpture.com/images/water/water-drop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3813"/>
            <a:ext cx="25146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122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7239000" cy="3124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Homeostasis – </a:t>
            </a:r>
            <a:br>
              <a:rPr lang="en-US" sz="4400" dirty="0" smtClean="0"/>
            </a:br>
            <a:r>
              <a:rPr lang="en-US" sz="4400" dirty="0" smtClean="0"/>
              <a:t>Interrelation-                       ships Among                       Body Systems</a:t>
            </a:r>
          </a:p>
        </p:txBody>
      </p:sp>
      <p:pic>
        <p:nvPicPr>
          <p:cNvPr id="30723" name="Picture 4" descr="01_03Figure-L.jpg 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215" r="1060" b="3571"/>
          <a:stretch>
            <a:fillRect/>
          </a:stretch>
        </p:blipFill>
        <p:spPr bwMode="auto">
          <a:xfrm>
            <a:off x="4876800" y="26988"/>
            <a:ext cx="42687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Homeostasis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0099"/>
                </a:solidFill>
              </a:rPr>
              <a:t>Homeostasis</a:t>
            </a:r>
            <a:r>
              <a:rPr lang="en-US" altLang="en-US" smtClean="0"/>
              <a:t>—maintenance of a stable internal environment </a:t>
            </a:r>
          </a:p>
          <a:p>
            <a:pPr lvl="1" eaLnBrk="1" hangingPunct="1"/>
            <a:r>
              <a:rPr lang="en-US" altLang="en-US" smtClean="0"/>
              <a:t>A dynamic state of equilibrium</a:t>
            </a:r>
          </a:p>
          <a:p>
            <a:pPr lvl="1" eaLnBrk="1" hangingPunct="1"/>
            <a:endParaRPr lang="en-US" altLang="en-US" sz="500" smtClean="0"/>
          </a:p>
          <a:p>
            <a:pPr eaLnBrk="1" hangingPunct="1"/>
            <a:r>
              <a:rPr lang="en-US" altLang="en-US" smtClean="0">
                <a:solidFill>
                  <a:srgbClr val="008000"/>
                </a:solidFill>
              </a:rPr>
              <a:t>Homeostasis</a:t>
            </a:r>
            <a:r>
              <a:rPr lang="en-US" altLang="en-US" smtClean="0"/>
              <a:t> is necessary for normal body functioning &amp; to sustain life</a:t>
            </a:r>
          </a:p>
          <a:p>
            <a:pPr eaLnBrk="1" hangingPunct="1"/>
            <a:endParaRPr lang="en-US" altLang="en-US" sz="500" smtClean="0"/>
          </a:p>
          <a:p>
            <a:pPr eaLnBrk="1" hangingPunct="1"/>
            <a:r>
              <a:rPr lang="en-US" altLang="en-US" smtClean="0"/>
              <a:t>Homeostatic </a:t>
            </a:r>
            <a:r>
              <a:rPr lang="en-US" altLang="en-US" smtClean="0">
                <a:solidFill>
                  <a:srgbClr val="F63F1B"/>
                </a:solidFill>
              </a:rPr>
              <a:t>imbalance</a:t>
            </a:r>
          </a:p>
          <a:p>
            <a:pPr lvl="1" eaLnBrk="1" hangingPunct="1"/>
            <a:r>
              <a:rPr lang="en-US" altLang="en-US" smtClean="0"/>
              <a:t>A disturbance in homeostasis                                           resulting in disease, illness                                              or death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1748" name="Picture 2" descr="http://the-hormonal-nightmare.com/images/Homeosta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695700"/>
            <a:ext cx="39195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08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358063" y="6019800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6BA12F"/>
                </a:solidFill>
                <a:latin typeface="Arial" panose="020B0604020202020204" pitchFamily="34" charset="0"/>
              </a:rPr>
              <a:t>Figure 1.4, step 1a</a:t>
            </a:r>
          </a:p>
        </p:txBody>
      </p:sp>
      <p:pic>
        <p:nvPicPr>
          <p:cNvPr id="32771" name="Picture 3" descr="01_04Figure2.jpg                                               000447CA&#10;Maxtor 300                     BFF2A1C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28600"/>
            <a:ext cx="68532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16313" y="4716463"/>
            <a:ext cx="1616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(in homeostasis)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99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358063" y="6019800"/>
            <a:ext cx="1738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6BA12F"/>
                </a:solidFill>
                <a:latin typeface="Arial" panose="020B0604020202020204" pitchFamily="34" charset="0"/>
              </a:rPr>
              <a:t>Figure 1.4, step 1b</a:t>
            </a:r>
          </a:p>
        </p:txBody>
      </p:sp>
      <p:pic>
        <p:nvPicPr>
          <p:cNvPr id="33795" name="Picture 3" descr="01_04Figure1&amp;3-7.jpg                                           000447CA&#10;Maxtor 300                     BFF2A1C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28600"/>
            <a:ext cx="68532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47725" y="4173538"/>
            <a:ext cx="10064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Stimulus: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Produces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 variable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516313" y="4716463"/>
            <a:ext cx="1616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(in homeostasis)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 rot="1475061">
            <a:off x="2808288" y="4262438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 rot="1475061">
            <a:off x="5091113" y="5497513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5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358063" y="6019800"/>
            <a:ext cx="163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6BA12F"/>
                </a:solidFill>
                <a:latin typeface="Arial" panose="020B0604020202020204" pitchFamily="34" charset="0"/>
              </a:rPr>
              <a:t>Figure 1.4, step 2</a:t>
            </a:r>
          </a:p>
        </p:txBody>
      </p:sp>
      <p:pic>
        <p:nvPicPr>
          <p:cNvPr id="34819" name="Picture 3" descr="01_04Figure1&amp;3-7.jpg                                           000447CA&#10;Maxtor 300                     BFF2A1C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28600"/>
            <a:ext cx="68532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09650" y="2767013"/>
            <a:ext cx="11064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detected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by receptor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847725" y="4173538"/>
            <a:ext cx="10064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Stimulus: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Produces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in variable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504950" y="1808163"/>
            <a:ext cx="1738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Receptor (sensor)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516313" y="4716463"/>
            <a:ext cx="1616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(in homeostasis)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 rot="1475061">
            <a:off x="2808288" y="4262438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 rot="1475061">
            <a:off x="5091113" y="5497513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Imbalance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9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502</Words>
  <Application>Microsoft Office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Homeostasis – Necessary Life Functions</vt:lpstr>
      <vt:lpstr>Homeostasis – Necessary Life Functions</vt:lpstr>
      <vt:lpstr>Homeostasis – Survival Needs</vt:lpstr>
      <vt:lpstr>Homeostasis –  Interrelation-                       ships Among                       Body Systems</vt:lpstr>
      <vt:lpstr>Homeostasis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Maintaining Homeostasis</vt:lpstr>
      <vt:lpstr>Feedback Mechanisms</vt:lpstr>
      <vt:lpstr>Feedback Mechanisms</vt:lpstr>
      <vt:lpstr>Feedback Mechanisms</vt:lpstr>
    </vt:vector>
  </TitlesOfParts>
  <Company>Chandler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Amalia</dc:creator>
  <cp:lastModifiedBy>Andrews, Amalia</cp:lastModifiedBy>
  <cp:revision>1</cp:revision>
  <dcterms:created xsi:type="dcterms:W3CDTF">2015-07-30T23:25:07Z</dcterms:created>
  <dcterms:modified xsi:type="dcterms:W3CDTF">2015-07-30T23:26:03Z</dcterms:modified>
</cp:coreProperties>
</file>